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33"/>
  </p:notesMasterIdLst>
  <p:sldIdLst>
    <p:sldId id="256" r:id="rId4"/>
    <p:sldId id="264" r:id="rId5"/>
    <p:sldId id="263" r:id="rId6"/>
    <p:sldId id="262" r:id="rId7"/>
    <p:sldId id="291" r:id="rId8"/>
    <p:sldId id="292" r:id="rId9"/>
    <p:sldId id="286" r:id="rId10"/>
    <p:sldId id="282" r:id="rId11"/>
    <p:sldId id="284" r:id="rId12"/>
    <p:sldId id="296" r:id="rId13"/>
    <p:sldId id="257" r:id="rId14"/>
    <p:sldId id="287" r:id="rId15"/>
    <p:sldId id="289" r:id="rId16"/>
    <p:sldId id="294" r:id="rId17"/>
    <p:sldId id="293" r:id="rId18"/>
    <p:sldId id="295" r:id="rId19"/>
    <p:sldId id="283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8" r:id="rId28"/>
    <p:sldId id="275" r:id="rId29"/>
    <p:sldId id="276" r:id="rId30"/>
    <p:sldId id="277" r:id="rId31"/>
    <p:sldId id="290" r:id="rId32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364" autoAdjust="0"/>
  </p:normalViewPr>
  <p:slideViewPr>
    <p:cSldViewPr>
      <p:cViewPr varScale="1">
        <p:scale>
          <a:sx n="115" d="100"/>
          <a:sy n="115" d="100"/>
        </p:scale>
        <p:origin x="2160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6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fld id="{E8C7DA81-8D0E-43CD-8A6A-63C844E85BA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31F402C8-9F39-4271-8655-6A5F62ADA6B1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BF922C99-072A-44D0-A641-3C7C6AD3986F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</a:t>
            </a:fld>
            <a:fld id="{114E7EF5-41D9-4011-998E-DF2DFE47906C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Aerial of Wilmington Facility</a:t>
            </a:r>
          </a:p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E15CCB29-591E-467E-B2A1-A71531C0A745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17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836FF9D6-6568-4FD2-929E-23D1DF8B763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18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9B8F8F3E-C646-4656-8E32-880ED063AD7E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18</a:t>
            </a:fld>
            <a:fld id="{532C81A7-5FFB-4DA7-B233-06B71C0A70E8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18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8E709251-D262-4A5C-857E-058D72BAB34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19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0B07F0FB-4EA4-4E07-8BF1-5F59B6A878B0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19</a:t>
            </a:fld>
            <a:fld id="{8AC98030-5712-4C75-A955-BBBFA630C502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19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415DD658-80FA-4E45-B72F-45BEA8A6A536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20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471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FF7CED4C-9EC3-4558-B513-8E417406832D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20</a:t>
            </a:fld>
            <a:fld id="{3E9EE529-5D1B-4FA2-9D11-1788C4CB572F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20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84D22025-703E-4F45-A77E-5AB65732734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8133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1FC44BC0-0583-4797-934F-58B92E28027B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21</a:t>
            </a:fld>
            <a:fld id="{06FD6F89-5985-4C74-AB18-E83D2E25E66A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21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E8AD53B2-8666-43A8-AC53-7C86EFB19F20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491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D231EAFD-FFC4-481B-A091-E95B3219791F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22</a:t>
            </a:fld>
            <a:fld id="{3CA0867D-269A-45FB-B2EF-E9BC7D560B30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22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C2B3330C-FB9E-4223-83F7-5E4DF0147619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F85F26A4-FD87-4356-98DD-71BC4C0469C0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23</a:t>
            </a:fld>
            <a:fld id="{3BEEA466-BEA8-4B79-843F-4ECFD0FEAC95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23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1D0F2232-1091-47F6-B554-22489F892B8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51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51205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5AFF4D12-4A78-4CC3-A7A0-1F2936E05448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24</a:t>
            </a:fld>
            <a:fld id="{BB71E4D2-5A14-4E0D-B98B-AE412081A822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24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F4975643-E050-4017-88DD-058516BDC70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3A5F0FC2-9DCF-4E8F-AECF-B290C7A5C9C1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25</a:t>
            </a:fld>
            <a:fld id="{A62E6B37-7D40-43A1-81AC-E25B91C614B0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25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8" name="Rectangle 2"/>
          <p:cNvSpPr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222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0F0217AF-EB50-4BAB-85A2-A820B4AB2933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532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1E507728-E1CF-44B2-AB81-E02665EDF243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26</a:t>
            </a:fld>
            <a:fld id="{454551CB-2361-4BB2-9B63-8227DBC31DFA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26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32582A00-C260-4AE4-B8A7-DF18739321F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255D298C-F6E4-4119-BDD6-9D9848BF59A6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</a:t>
            </a:fld>
            <a:fld id="{47D5201C-8024-457C-AE02-36DCEB0C07A5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584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7889B18B-3C21-4485-99C9-A798C26267B6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74D98FC3-5C88-476F-8D91-71DF3CE8E163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27</a:t>
            </a:fld>
            <a:fld id="{225EB158-A9D6-4F40-8E8F-42645F94A5E5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27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5FB89599-D847-4F32-9633-1B0C20127E2A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28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55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C152F241-18F8-4662-B6D7-6EE4E8ECA931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28</a:t>
            </a:fld>
            <a:fld id="{1FDB1CA2-26B7-4EBA-B37E-41A3F526E8EC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28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A003F7AB-5C5A-4FD7-8079-87B5B70A8F47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Aerial View of Wilmington </a:t>
            </a:r>
          </a:p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D499FE08-2D8B-4D78-85AD-61F087EBA9C8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3</a:t>
            </a:fld>
            <a:fld id="{82F270DD-DDE8-4C7F-A6D6-B48C99705296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3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D2AB712B-1AEB-46B1-948C-95284F6D5468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F81D4D21-00B8-416F-8FBA-35DBC0693ACB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4</a:t>
            </a:fld>
            <a:fld id="{5AD6E4D1-96E5-4857-A5B1-444186B81A9F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4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31972BBF-2E23-4B1A-A6B0-F40466BF5DC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D6C8D96D-A745-4060-9692-F3E74EC5C54B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Pre-Construction</a:t>
            </a:r>
          </a:p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13FDD632-FD75-454C-B6B8-A2A1E65D846A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9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CBEE7C50-AA2B-4DDA-9122-DA44B8B667E5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11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588" cy="1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728" rIns="90000" bIns="45000" anchor="b"/>
          <a:lstStyle/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D560DB33-FB05-4BB4-910B-733EC858AF52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11</a:t>
            </a:fld>
            <a:fld id="{2B15A6FA-62E6-464E-AC61-44B38E5DEE6F}" type="slidenum"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</a:rPr>
              <a:pPr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11</a:t>
            </a:fld>
            <a:endParaRPr lang="en-US" altLang="en-US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676726C2-C5D2-4143-9A40-DA5B85544730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eaLnBrk="1"/>
              <a:t>12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B1072-1871-4475-927E-C5264C16AE94}" type="slidenum">
              <a:rPr lang="en-US" altLang="en-US"/>
              <a:pPr/>
              <a:t>‹#›</a:t>
            </a:fld>
            <a:fld id="{DEB9FEA3-3962-4C1E-8FF6-253537868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9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F296B-060D-4DCF-B0E2-1A58C692A4AF}" type="slidenum">
              <a:rPr lang="en-US" altLang="en-US"/>
              <a:pPr/>
              <a:t>‹#›</a:t>
            </a:fld>
            <a:fld id="{1190A2C1-4B24-47A6-8805-A7E85BE210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33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9E710-F53F-4B6D-A556-5C630CE65C7B}" type="slidenum">
              <a:rPr lang="en-US" altLang="en-US"/>
              <a:pPr/>
              <a:t>‹#›</a:t>
            </a:fld>
            <a:fld id="{5DDA3076-F94C-43B0-A4E5-1905F0507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12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2C904-A0B9-4CF2-9612-532610BD2C63}" type="slidenum">
              <a:rPr lang="en-US" altLang="en-US"/>
              <a:pPr/>
              <a:t>‹#›</a:t>
            </a:fld>
            <a:fld id="{FCF89644-D06D-41FB-8FA3-07C7AF1F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16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7F39D-D2DA-4908-BCFE-E78670C43A62}" type="slidenum">
              <a:rPr lang="en-US" altLang="en-US"/>
              <a:pPr/>
              <a:t>‹#›</a:t>
            </a:fld>
            <a:fld id="{4AA9B792-25A8-4963-A351-50BEF86A0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320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BCA9A-0592-46A4-AF9B-A6680F947B47}" type="slidenum">
              <a:rPr lang="en-US" altLang="en-US"/>
              <a:pPr/>
              <a:t>‹#›</a:t>
            </a:fld>
            <a:fld id="{776D546A-5F2E-4EBB-93D5-4DD4E86F2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101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066925"/>
            <a:ext cx="3711575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0475" y="2066925"/>
            <a:ext cx="3711575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31DA6-2AC5-4FFA-966F-5565D9DBFE16}" type="slidenum">
              <a:rPr lang="en-US" altLang="en-US"/>
              <a:pPr/>
              <a:t>‹#›</a:t>
            </a:fld>
            <a:fld id="{11761469-6603-4EDB-9137-A9B1BAE34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136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3310F-14B9-462C-AE25-6D5147EB4688}" type="slidenum">
              <a:rPr lang="en-US" altLang="en-US"/>
              <a:pPr/>
              <a:t>‹#›</a:t>
            </a:fld>
            <a:fld id="{17D96347-D140-4DF4-A597-6D9947FF3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33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ECDA5-54BF-49E8-89A2-2FA70BCE7525}" type="slidenum">
              <a:rPr lang="en-US" altLang="en-US"/>
              <a:pPr/>
              <a:t>‹#›</a:t>
            </a:fld>
            <a:fld id="{41E08283-D3CD-480D-A838-9D1DB57D54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42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BCB5A-6A26-4608-A43C-CC62766D3960}" type="slidenum">
              <a:rPr lang="en-US" altLang="en-US"/>
              <a:pPr/>
              <a:t>‹#›</a:t>
            </a:fld>
            <a:fld id="{76B2DE03-0373-47EF-A7AA-7A13FB4A7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483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6AA54-900D-466A-8C20-3CD31624ABCA}" type="slidenum">
              <a:rPr lang="en-US" altLang="en-US"/>
              <a:pPr/>
              <a:t>‹#›</a:t>
            </a:fld>
            <a:fld id="{EC8A7F52-F5C0-455F-BDEF-DFC2266BC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62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AF594-EB36-49C4-ADEF-621D46A948FA}" type="slidenum">
              <a:rPr lang="en-US" altLang="en-US"/>
              <a:pPr/>
              <a:t>‹#›</a:t>
            </a:fld>
            <a:fld id="{048F2EEC-A0E5-4E5B-963E-F210500459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463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B3E46-D926-454C-8C01-1CF35F904117}" type="slidenum">
              <a:rPr lang="en-US" altLang="en-US"/>
              <a:pPr/>
              <a:t>‹#›</a:t>
            </a:fld>
            <a:fld id="{8230237C-9BA9-40F6-9399-E87E50A62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216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6CE87-E468-4D9C-A8F1-1B5AAD342DCF}" type="slidenum">
              <a:rPr lang="en-US" altLang="en-US"/>
              <a:pPr/>
              <a:t>‹#›</a:t>
            </a:fld>
            <a:fld id="{C9157CF5-E74A-4124-BBC3-2944D84064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096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7688" y="681038"/>
            <a:ext cx="1897062" cy="566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681038"/>
            <a:ext cx="5538788" cy="566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508AC-99A2-4FBB-A224-DB2E3794B259}" type="slidenum">
              <a:rPr lang="en-US" altLang="en-US"/>
              <a:pPr/>
              <a:t>‹#›</a:t>
            </a:fld>
            <a:fld id="{4477C5AE-D0A7-4424-B821-2EE070FEF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520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16FB7-0A7B-4C84-97C4-14F2D1358227}" type="slidenum">
              <a:rPr lang="en-US" altLang="en-US"/>
              <a:pPr/>
              <a:t>‹#›</a:t>
            </a:fld>
            <a:fld id="{7B5952B4-B08F-414B-B531-923E1CD5D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517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FF4D4-7BE5-4AD3-A5F0-015B33E0D900}" type="slidenum">
              <a:rPr lang="en-US" altLang="en-US"/>
              <a:pPr/>
              <a:t>‹#›</a:t>
            </a:fld>
            <a:fld id="{AA261649-E064-4D5A-823B-06D73D3DA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676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726F5-6877-40D1-AAFA-306D213A8086}" type="slidenum">
              <a:rPr lang="en-US" altLang="en-US"/>
              <a:pPr/>
              <a:t>‹#›</a:t>
            </a:fld>
            <a:fld id="{4ADE9E37-4014-4C3C-85C6-A4C9E8A0B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186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4170363"/>
            <a:ext cx="2041525" cy="349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1425" y="4170363"/>
            <a:ext cx="2041525" cy="349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4D612-7787-43E9-9DB6-867C8F856820}" type="slidenum">
              <a:rPr lang="en-US" altLang="en-US"/>
              <a:pPr/>
              <a:t>‹#›</a:t>
            </a:fld>
            <a:fld id="{E7024F32-67B1-4372-93EC-F7F26FEED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224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7D3A5-409D-4B54-A917-F3BFFE48DF13}" type="slidenum">
              <a:rPr lang="en-US" altLang="en-US"/>
              <a:pPr/>
              <a:t>‹#›</a:t>
            </a:fld>
            <a:fld id="{B2C8CB81-18C1-4267-BD91-6DB23BF4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357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AB91A-2CE8-41F3-BBEF-3B8815138621}" type="slidenum">
              <a:rPr lang="en-US" altLang="en-US"/>
              <a:pPr/>
              <a:t>‹#›</a:t>
            </a:fld>
            <a:fld id="{EBE7ED43-F0FF-4A4D-9464-6B5272564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966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59BAD-D66A-42B6-AE30-29F57E1BC20B}" type="slidenum">
              <a:rPr lang="en-US" altLang="en-US"/>
              <a:pPr/>
              <a:t>‹#›</a:t>
            </a:fld>
            <a:fld id="{FD7718D9-5522-44E2-B7F7-1F4794272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5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BA714-2F6A-4AE0-9271-13569DEC3BC8}" type="slidenum">
              <a:rPr lang="en-US" altLang="en-US"/>
              <a:pPr/>
              <a:t>‹#›</a:t>
            </a:fld>
            <a:fld id="{4271A7F1-268B-41A1-BFE2-B18F294F76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696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74BCD-B543-4C2D-80E7-3E3A13E33AED}" type="slidenum">
              <a:rPr lang="en-US" altLang="en-US"/>
              <a:pPr/>
              <a:t>‹#›</a:t>
            </a:fld>
            <a:fld id="{31116CC8-5F8E-4992-B55F-8F3AF0686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886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7BFC4-DDB0-4932-A2D2-20B5ADCA71A7}" type="slidenum">
              <a:rPr lang="en-US" altLang="en-US"/>
              <a:pPr/>
              <a:t>‹#›</a:t>
            </a:fld>
            <a:fld id="{99AAE02B-E6F8-434B-A324-CB6565CAC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DB0D6-2E00-4615-AEE9-B5B77D8F44F1}" type="slidenum">
              <a:rPr lang="en-US" altLang="en-US"/>
              <a:pPr/>
              <a:t>‹#›</a:t>
            </a:fld>
            <a:fld id="{3CCE46D4-BF76-4352-8BE5-D5D07DED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248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5438" y="681038"/>
            <a:ext cx="2119312" cy="6988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681038"/>
            <a:ext cx="6205538" cy="6988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2EA33-4366-4C47-B0B1-E2F738228CC4}" type="slidenum">
              <a:rPr lang="en-US" altLang="en-US"/>
              <a:pPr/>
              <a:t>‹#›</a:t>
            </a:fld>
            <a:fld id="{4A26C70B-EB69-4FB1-875C-1D78888087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59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2ABEF-C819-4450-8FFF-7476C338B928}" type="slidenum">
              <a:rPr lang="en-US" altLang="en-US"/>
              <a:pPr/>
              <a:t>‹#›</a:t>
            </a:fld>
            <a:fld id="{FFB9C7B2-8D3B-4E72-BC7B-38EA61A6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67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8713D-000D-485B-BD66-77F9B652F31F}" type="slidenum">
              <a:rPr lang="en-US" altLang="en-US"/>
              <a:pPr/>
              <a:t>‹#›</a:t>
            </a:fld>
            <a:fld id="{65A457CC-78B5-448A-A0A2-CA8A64E63B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4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E5488-60F0-4EBF-AB79-A1287BCF9FCB}" type="slidenum">
              <a:rPr lang="en-US" altLang="en-US"/>
              <a:pPr/>
              <a:t>‹#›</a:t>
            </a:fld>
            <a:fld id="{4CED3ED3-BE05-474F-B0E4-1118BA330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98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ABD98-A5DE-43AE-B231-15C1743F6384}" type="slidenum">
              <a:rPr lang="en-US" altLang="en-US"/>
              <a:pPr/>
              <a:t>‹#›</a:t>
            </a:fld>
            <a:fld id="{87CD59F1-5492-4D10-8B5C-A21BFECC2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2A4EF-336C-4E7C-B6CA-3BBC6909BB60}" type="slidenum">
              <a:rPr lang="en-US" altLang="en-US"/>
              <a:pPr/>
              <a:t>‹#›</a:t>
            </a:fld>
            <a:fld id="{AD3D9534-A3F3-45B7-8699-3A0D7BE65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76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391EB-9C8D-4FDE-89C8-45F9FC242193}" type="slidenum">
              <a:rPr lang="en-US" altLang="en-US"/>
              <a:pPr/>
              <a:t>‹#›</a:t>
            </a:fld>
            <a:fld id="{38336370-0801-4E7E-9FCC-CD89206B55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7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-76200" y="6477000"/>
            <a:ext cx="9220200" cy="393700"/>
          </a:xfrm>
          <a:prstGeom prst="rect">
            <a:avLst/>
          </a:prstGeom>
          <a:solidFill>
            <a:srgbClr val="00CDCD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86360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6584950"/>
            <a:ext cx="2298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6502400" y="685800"/>
            <a:ext cx="233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9672" rIns="90000" bIns="45000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52000"/>
              </a:lnSpc>
            </a:pPr>
            <a:r>
              <a:rPr lang="en-US" altLang="en-US" sz="1400" b="1">
                <a:solidFill>
                  <a:srgbClr val="006C68"/>
                </a:solidFill>
              </a:rPr>
              <a:t>COMPOST FACILITY</a:t>
            </a:r>
          </a:p>
        </p:txBody>
      </p:sp>
      <p:sp>
        <p:nvSpPr>
          <p:cNvPr id="1031" name="Line 6"/>
          <p:cNvSpPr>
            <a:spLocks noChangeShapeType="1"/>
          </p:cNvSpPr>
          <p:nvPr/>
        </p:nvSpPr>
        <p:spPr bwMode="auto">
          <a:xfrm flipV="1">
            <a:off x="8775700" y="6470650"/>
            <a:ext cx="1588" cy="393700"/>
          </a:xfrm>
          <a:prstGeom prst="line">
            <a:avLst/>
          </a:prstGeom>
          <a:noFill/>
          <a:ln w="12600" cap="rnd">
            <a:solidFill>
              <a:srgbClr val="006C68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834438" y="6511925"/>
            <a:ext cx="2667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C0441D20-A8C4-458A-949C-0459B2712346}" type="slidenum">
              <a:rPr lang="en-US" altLang="en-US"/>
              <a:pPr/>
              <a:t>‹#›</a:t>
            </a:fld>
            <a:fld id="{C1AF292E-A898-4E1D-91FA-FA1E43669BD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5443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2pPr>
      <a:lvl3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3pPr>
      <a:lvl4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4pPr>
      <a:lvl5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5pPr>
      <a:lvl6pPr marL="25146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6pPr>
      <a:lvl7pPr marL="29718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7pPr>
      <a:lvl8pPr marL="34290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8pPr>
      <a:lvl9pPr marL="38862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57200" rtl="0" eaLnBrk="0" fontAlgn="base" hangingPunct="0">
        <a:lnSpc>
          <a:spcPct val="8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493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93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93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2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4pPr>
      <a:lvl5pPr marL="20574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5pPr>
      <a:lvl6pPr marL="25146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6pPr>
      <a:lvl7pPr marL="29718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7pPr>
      <a:lvl8pPr marL="34290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8pPr>
      <a:lvl9pPr marL="38862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-76200" y="6477000"/>
            <a:ext cx="9220200" cy="393700"/>
          </a:xfrm>
          <a:prstGeom prst="rect">
            <a:avLst/>
          </a:prstGeom>
          <a:solidFill>
            <a:srgbClr val="00CDCD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86360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6584950"/>
            <a:ext cx="2298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6502400" y="685800"/>
            <a:ext cx="233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9672" rIns="90000" bIns="45000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52000"/>
              </a:lnSpc>
            </a:pPr>
            <a:r>
              <a:rPr lang="en-US" altLang="en-US" sz="1400" b="1">
                <a:solidFill>
                  <a:srgbClr val="006C68"/>
                </a:solidFill>
              </a:rPr>
              <a:t>COMPOST FACILITY</a:t>
            </a:r>
          </a:p>
        </p:txBody>
      </p:sp>
      <p:sp>
        <p:nvSpPr>
          <p:cNvPr id="2055" name="Line 6"/>
          <p:cNvSpPr>
            <a:spLocks noChangeShapeType="1"/>
          </p:cNvSpPr>
          <p:nvPr/>
        </p:nvSpPr>
        <p:spPr bwMode="auto">
          <a:xfrm flipV="1">
            <a:off x="8775700" y="6470650"/>
            <a:ext cx="1588" cy="393700"/>
          </a:xfrm>
          <a:prstGeom prst="line">
            <a:avLst/>
          </a:prstGeom>
          <a:noFill/>
          <a:ln w="12600" cap="rnd">
            <a:solidFill>
              <a:srgbClr val="006C68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681038"/>
            <a:ext cx="65849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formatClick to edit Master title style</a:t>
            </a: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066925"/>
            <a:ext cx="757555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99431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0"/>
            <a:r>
              <a:rPr lang="en-GB" altLang="en-US" smtClean="0"/>
              <a:t>Ninth Outline LevelClick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0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0"/>
            <a:r>
              <a:rPr lang="en-GB" altLang="en-US" smtClean="0"/>
              <a:t>Fifth level</a:t>
            </a:r>
          </a:p>
        </p:txBody>
      </p:sp>
      <p:sp>
        <p:nvSpPr>
          <p:cNvPr id="2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834438" y="6511925"/>
            <a:ext cx="2667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DA388A8E-1CF1-4540-B34D-E2AE26A6BA4B}" type="slidenum">
              <a:rPr lang="en-US" altLang="en-US"/>
              <a:pPr/>
              <a:t>‹#›</a:t>
            </a:fld>
            <a:fld id="{74296717-8D72-492F-B149-F756A328D2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2pPr>
      <a:lvl3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3pPr>
      <a:lvl4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4pPr>
      <a:lvl5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5pPr>
      <a:lvl6pPr marL="25146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6pPr>
      <a:lvl7pPr marL="29718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7pPr>
      <a:lvl8pPr marL="34290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8pPr>
      <a:lvl9pPr marL="38862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57200" rtl="0" eaLnBrk="0" fontAlgn="base" hangingPunct="0">
        <a:lnSpc>
          <a:spcPct val="8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493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93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93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2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4pPr>
      <a:lvl5pPr marL="20574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5pPr>
      <a:lvl6pPr marL="25146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6pPr>
      <a:lvl7pPr marL="29718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7pPr>
      <a:lvl8pPr marL="34290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8pPr>
      <a:lvl9pPr marL="38862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-76200" y="6477000"/>
            <a:ext cx="9220200" cy="393700"/>
          </a:xfrm>
          <a:prstGeom prst="rect">
            <a:avLst/>
          </a:prstGeom>
          <a:solidFill>
            <a:srgbClr val="00CDCD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86360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6584950"/>
            <a:ext cx="2298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6502400" y="685800"/>
            <a:ext cx="233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9672" rIns="90000" bIns="45000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263" algn="l"/>
                <a:tab pos="525463" algn="l"/>
                <a:tab pos="982663" algn="l"/>
                <a:tab pos="1439863" algn="l"/>
                <a:tab pos="1897063" algn="l"/>
                <a:tab pos="2354263" algn="l"/>
                <a:tab pos="2811463" algn="l"/>
                <a:tab pos="3268663" algn="l"/>
                <a:tab pos="3725863" algn="l"/>
                <a:tab pos="4183063" algn="l"/>
                <a:tab pos="4640263" algn="l"/>
                <a:tab pos="5097463" algn="l"/>
                <a:tab pos="5554663" algn="l"/>
                <a:tab pos="6011863" algn="l"/>
                <a:tab pos="6469063" algn="l"/>
                <a:tab pos="6926263" algn="l"/>
                <a:tab pos="7383463" algn="l"/>
                <a:tab pos="7840663" algn="l"/>
                <a:tab pos="8297863" algn="l"/>
                <a:tab pos="8755063" algn="l"/>
                <a:tab pos="9212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52000"/>
              </a:lnSpc>
            </a:pPr>
            <a:r>
              <a:rPr lang="en-US" altLang="en-US" sz="1400" b="1">
                <a:solidFill>
                  <a:srgbClr val="006C68"/>
                </a:solidFill>
              </a:rPr>
              <a:t>COMPOST FACILITY</a:t>
            </a:r>
          </a:p>
        </p:txBody>
      </p:sp>
      <p:sp>
        <p:nvSpPr>
          <p:cNvPr id="3079" name="Line 6"/>
          <p:cNvSpPr>
            <a:spLocks noChangeShapeType="1"/>
          </p:cNvSpPr>
          <p:nvPr/>
        </p:nvSpPr>
        <p:spPr bwMode="auto">
          <a:xfrm flipV="1">
            <a:off x="8775700" y="6470650"/>
            <a:ext cx="1588" cy="393700"/>
          </a:xfrm>
          <a:prstGeom prst="line">
            <a:avLst/>
          </a:prstGeom>
          <a:noFill/>
          <a:ln w="12600" cap="rnd">
            <a:solidFill>
              <a:srgbClr val="006C68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681038"/>
            <a:ext cx="65849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formatClick to edit Master title style</a:t>
            </a:r>
          </a:p>
        </p:txBody>
      </p:sp>
      <p:sp>
        <p:nvSpPr>
          <p:cNvPr id="308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4170363"/>
            <a:ext cx="4235450" cy="3498850"/>
          </a:xfrm>
          <a:prstGeom prst="rect">
            <a:avLst/>
          </a:prstGeom>
          <a:solidFill>
            <a:srgbClr val="7AC142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9036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0"/>
            <a:r>
              <a:rPr lang="en-GB" altLang="en-US" smtClean="0"/>
              <a:t>Ninth Outline LevelClick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0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0"/>
            <a:r>
              <a:rPr lang="en-GB" altLang="en-US" smtClean="0"/>
              <a:t>Fifth level</a:t>
            </a:r>
          </a:p>
        </p:txBody>
      </p:sp>
      <p:sp>
        <p:nvSpPr>
          <p:cNvPr id="2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834438" y="6511925"/>
            <a:ext cx="2667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94BDC95F-98A2-4B36-8398-7504DF275CB1}" type="slidenum">
              <a:rPr lang="en-US" altLang="en-US"/>
              <a:pPr/>
              <a:t>‹#›</a:t>
            </a:fld>
            <a:fld id="{2EFBB7BF-B2FD-4BC6-8CD3-6C887A9131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2pPr>
      <a:lvl3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3pPr>
      <a:lvl4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4pPr>
      <a:lvl5pPr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5pPr>
      <a:lvl6pPr marL="25146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6pPr>
      <a:lvl7pPr marL="29718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7pPr>
      <a:lvl8pPr marL="34290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8pPr>
      <a:lvl9pPr marL="3886200" indent="-228600" algn="l" defTabSz="45720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FFFFFF"/>
          </a:solidFill>
          <a:latin typeface="Times New Roman" pitchFamily="16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57200" rtl="0" eaLnBrk="0" fontAlgn="base" hangingPunct="0">
        <a:lnSpc>
          <a:spcPct val="8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93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93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2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4pPr>
      <a:lvl5pPr marL="2057400" indent="-228600" algn="l" defTabSz="457200" rtl="0" eaLnBrk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5pPr>
      <a:lvl6pPr marL="25146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6pPr>
      <a:lvl7pPr marL="29718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7pPr>
      <a:lvl8pPr marL="34290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8pPr>
      <a:lvl9pPr marL="3886200" indent="-228600" algn="l" defTabSz="457200" rtl="0" fontAlgn="base" hangingPunct="0">
        <a:lnSpc>
          <a:spcPct val="8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493000"/>
          </a:solidFill>
          <a:latin typeface="+mn-lt"/>
          <a:ea typeface="ヒラギノ角ゴ ProN W6" charset="0"/>
          <a:cs typeface="ヒラギノ角ゴ ProN W6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133600" y="990600"/>
            <a:ext cx="7010400" cy="83820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199224" rIns="90000" bIns="45000" anchor="ctr"/>
          <a:lstStyle/>
          <a:p>
            <a:pPr hangingPunct="0">
              <a:lnSpc>
                <a:spcPct val="6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rgbClr val="00664D"/>
                </a:solidFill>
                <a:latin typeface="+mn-lt"/>
                <a:ea typeface="MS Gothic" charset="-128"/>
              </a:rPr>
              <a:t>The</a:t>
            </a:r>
            <a:r>
              <a:rPr lang="en-US" sz="3600" b="1" dirty="0">
                <a:solidFill>
                  <a:srgbClr val="7AC142"/>
                </a:solidFill>
                <a:latin typeface="+mn-lt"/>
                <a:ea typeface="MS Gothic" charset="-128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MS Gothic" charset="-128"/>
              </a:rPr>
              <a:t>Peninsula</a:t>
            </a:r>
            <a:r>
              <a:rPr lang="en-US" sz="3600" b="1" dirty="0">
                <a:solidFill>
                  <a:srgbClr val="7AC142"/>
                </a:solidFill>
                <a:latin typeface="+mn-lt"/>
                <a:ea typeface="MS Gothic" charset="-128"/>
              </a:rPr>
              <a:t> </a:t>
            </a:r>
            <a:r>
              <a:rPr lang="en-US" sz="3600" b="1" dirty="0">
                <a:solidFill>
                  <a:srgbClr val="00664D"/>
                </a:solidFill>
                <a:latin typeface="+mn-lt"/>
                <a:ea typeface="MS Gothic" charset="-128"/>
              </a:rPr>
              <a:t>Compost </a:t>
            </a:r>
            <a:r>
              <a:rPr lang="en-US" sz="3200" b="1" dirty="0">
                <a:solidFill>
                  <a:srgbClr val="00664D"/>
                </a:solidFill>
                <a:latin typeface="+mn-lt"/>
                <a:ea typeface="MS Gothic" charset="-128"/>
              </a:rPr>
              <a:t>Group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2495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2286000" y="1828800"/>
            <a:ext cx="441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90360" rIns="90000" bIns="45000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2000"/>
              </a:lnSpc>
            </a:pPr>
            <a:r>
              <a:rPr lang="en-US" altLang="en-US" sz="2000">
                <a:solidFill>
                  <a:srgbClr val="00664D"/>
                </a:solidFill>
              </a:rPr>
              <a:t>5586 Post Road, Suite 208</a:t>
            </a:r>
          </a:p>
          <a:p>
            <a:pPr eaLnBrk="1" hangingPunct="1">
              <a:lnSpc>
                <a:spcPct val="82000"/>
              </a:lnSpc>
            </a:pPr>
            <a:r>
              <a:rPr lang="en-US" altLang="en-US" sz="2000">
                <a:solidFill>
                  <a:srgbClr val="00664D"/>
                </a:solidFill>
              </a:rPr>
              <a:t>East Greenwich, RI 02818</a:t>
            </a: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5334000" y="5486400"/>
            <a:ext cx="41910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1288" rIns="90000" bIns="45000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2000"/>
              </a:lnSpc>
            </a:pPr>
            <a:r>
              <a:rPr lang="en-US" altLang="en-US" sz="1600">
                <a:solidFill>
                  <a:srgbClr val="00664D"/>
                </a:solidFill>
              </a:rPr>
              <a:t>www.peninsula-compost.com</a:t>
            </a:r>
          </a:p>
        </p:txBody>
      </p:sp>
      <p:sp>
        <p:nvSpPr>
          <p:cNvPr id="4103" name="Title 6"/>
          <p:cNvSpPr>
            <a:spLocks noGrp="1"/>
          </p:cNvSpPr>
          <p:nvPr>
            <p:ph type="title" idx="4294967295"/>
          </p:nvPr>
        </p:nvSpPr>
        <p:spPr>
          <a:xfrm flipH="1">
            <a:off x="0" y="0"/>
            <a:ext cx="9144000" cy="1752600"/>
          </a:xfrm>
        </p:spPr>
        <p:txBody>
          <a:bodyPr/>
          <a:lstStyle/>
          <a:p>
            <a:pPr eaLnBrk="1"/>
            <a:endParaRPr lang="en-US" altLang="en-US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09800" y="838200"/>
            <a:ext cx="4724400" cy="1143000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Answers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905000"/>
          </a:xfrm>
        </p:spPr>
        <p:txBody>
          <a:bodyPr/>
          <a:lstStyle/>
          <a:p>
            <a:pPr algn="l" eaLnBrk="1">
              <a:buFont typeface="Times New Roman" pitchFamily="16" charset="0"/>
              <a:buNone/>
              <a:defRPr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3200" dirty="0" smtClean="0"/>
              <a:t>Open Dialogue  </a:t>
            </a:r>
          </a:p>
          <a:p>
            <a:pPr algn="l" eaLnBrk="1">
              <a:buFont typeface="Times New Roman" pitchFamily="16" charset="0"/>
              <a:buNone/>
              <a:defRPr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3200" dirty="0" smtClean="0"/>
              <a:t>Transparency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914400"/>
            <a:ext cx="6586538" cy="914400"/>
          </a:xfrm>
        </p:spPr>
        <p:txBody>
          <a:bodyPr tIns="199224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Nantucket Compost Facility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066925"/>
            <a:ext cx="7018338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09800" y="685800"/>
            <a:ext cx="6584950" cy="914400"/>
          </a:xfrm>
        </p:spPr>
        <p:txBody>
          <a:bodyPr/>
          <a:lstStyle/>
          <a:p>
            <a:pPr eaLnBrk="1"/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14400"/>
            <a:ext cx="6572250" cy="762000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Cedar Grove Aerial</a:t>
            </a:r>
          </a:p>
          <a:p>
            <a:pPr eaLnBrk="1">
              <a:buFont typeface="Times New Roman" pitchFamily="16" charset="0"/>
              <a:buNone/>
              <a:defRPr/>
            </a:pP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54200"/>
            <a:ext cx="74676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Community Benefits Agreement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914400"/>
            <a:ext cx="6724650" cy="5105400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>
              <a:buFont typeface="Times New Roman" pitchFamily="16" charset="0"/>
              <a:buNone/>
              <a:defRPr/>
            </a:pPr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>
              <a:buFont typeface="Times New Roman" pitchFamily="16" charset="0"/>
              <a:buNone/>
              <a:defRPr/>
            </a:pPr>
            <a:r>
              <a:rPr lang="en-US" b="1" dirty="0" smtClean="0"/>
              <a:t>Neighborhood Protection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dirty="0" smtClean="0"/>
              <a:t>Traffic Prohibition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dirty="0" smtClean="0"/>
              <a:t>Nuisance Complaint Hot Line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b="1" dirty="0" smtClean="0"/>
              <a:t>Jobs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dirty="0" smtClean="0"/>
              <a:t>During construction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dirty="0" smtClean="0"/>
              <a:t>Full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81038"/>
            <a:ext cx="4724400" cy="1074737"/>
          </a:xfrm>
        </p:spPr>
        <p:txBody>
          <a:bodyPr/>
          <a:lstStyle/>
          <a:p>
            <a:pPr algn="ctr" eaLnBrk="1">
              <a:lnSpc>
                <a:spcPct val="100000"/>
              </a:lnSpc>
              <a:buFont typeface="Times New Roman" pitchFamily="16" charset="0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Groundbreaking speaker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Governor Jack Markell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9588" y="2066925"/>
            <a:ext cx="6429375" cy="42783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14400"/>
            <a:ext cx="4876800" cy="990600"/>
          </a:xfrm>
        </p:spPr>
        <p:txBody>
          <a:bodyPr/>
          <a:lstStyle/>
          <a:p>
            <a:pPr algn="ctr"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Earth Day Speaker </a:t>
            </a:r>
            <a:b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Hanifa Shabazz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8435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1905000"/>
            <a:ext cx="2971800" cy="40386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81038"/>
            <a:ext cx="4800600" cy="1074737"/>
          </a:xfrm>
        </p:spPr>
        <p:txBody>
          <a:bodyPr/>
          <a:lstStyle/>
          <a:p>
            <a:pPr algn="ctr"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Educating Students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9459" name="Picture 2" descr="C:\Users\LCampanella\Desktop\Students with Marie Re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75" y="2066925"/>
            <a:ext cx="6400800" cy="42783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990600"/>
            <a:ext cx="6584950" cy="914400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Completed WORC Facility</a:t>
            </a:r>
            <a:endParaRPr lang="en-US" sz="3600" b="1" dirty="0">
              <a:latin typeface="+mn-lt"/>
            </a:endParaRPr>
          </a:p>
        </p:txBody>
      </p:sp>
      <p:pic>
        <p:nvPicPr>
          <p:cNvPr id="20483" name="Content Placeholder 3" descr="WORCAerialsmal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800" y="2133600"/>
            <a:ext cx="5715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914400"/>
            <a:ext cx="6586538" cy="614363"/>
          </a:xfrm>
        </p:spPr>
        <p:txBody>
          <a:bodyPr tIns="199224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Weighing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Inbound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Food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206500" y="2066925"/>
            <a:ext cx="7577138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99431" rIns="90000" bIns="45000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82000"/>
              </a:lnSpc>
              <a:spcBef>
                <a:spcPts val="600"/>
              </a:spcBef>
            </a:pPr>
            <a:r>
              <a:rPr lang="en-US" altLang="en-US" sz="2400">
                <a:solidFill>
                  <a:srgbClr val="493000"/>
                </a:solidFill>
              </a:rPr>
              <a:t/>
            </a:r>
            <a:br>
              <a:rPr lang="en-US" altLang="en-US" sz="2400">
                <a:solidFill>
                  <a:srgbClr val="493000"/>
                </a:solidFill>
              </a:rPr>
            </a:br>
            <a:r>
              <a:rPr lang="en-US" altLang="en-US" sz="2400">
                <a:solidFill>
                  <a:srgbClr val="493000"/>
                </a:solidFill>
              </a:rPr>
              <a:t/>
            </a:r>
            <a:br>
              <a:rPr lang="en-US" altLang="en-US" sz="2400">
                <a:solidFill>
                  <a:srgbClr val="493000"/>
                </a:solidFill>
              </a:rPr>
            </a:br>
            <a:endParaRPr lang="en-US" altLang="en-US" sz="2400">
              <a:solidFill>
                <a:srgbClr val="493000"/>
              </a:solidFill>
            </a:endParaRP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6400800" cy="4265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"/>
            <a:ext cx="6586538" cy="1143000"/>
          </a:xfrm>
        </p:spPr>
        <p:txBody>
          <a:bodyPr tIns="199224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Receiving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 Building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38" y="2066925"/>
            <a:ext cx="641985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914400"/>
            <a:ext cx="6667500" cy="914400"/>
          </a:xfrm>
        </p:spPr>
        <p:txBody>
          <a:bodyPr tIns="145800"/>
          <a:lstStyle/>
          <a:p>
            <a:pPr eaLnBrk="1" hangingPunct="1">
              <a:lnSpc>
                <a:spcPct val="75000"/>
              </a:lnSpc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Aerial View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of</a:t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                 Wilmington Facility</a:t>
            </a:r>
            <a:r>
              <a:rPr lang="en-US" sz="3600" b="1" dirty="0">
                <a:solidFill>
                  <a:srgbClr val="3A4443"/>
                </a:solidFill>
                <a:latin typeface="+mn-lt"/>
                <a:ea typeface="ヒラギノ角ゴ ProN W6" charset="0"/>
                <a:cs typeface="ヒラギノ角ゴ ProN W6" charset="0"/>
              </a:rPr>
              <a:t/>
            </a:r>
            <a:br>
              <a:rPr lang="en-US" sz="3600" b="1" dirty="0">
                <a:solidFill>
                  <a:srgbClr val="3A4443"/>
                </a:solidFill>
                <a:latin typeface="+mn-lt"/>
                <a:ea typeface="ヒラギノ角ゴ ProN W6" charset="0"/>
                <a:cs typeface="ヒラギノ角ゴ ProN W6" charset="0"/>
              </a:rPr>
            </a:br>
            <a:r>
              <a:rPr lang="en-US" sz="1800" b="1" dirty="0">
                <a:solidFill>
                  <a:srgbClr val="3A4443"/>
                </a:solidFill>
                <a:latin typeface="+mn-lt"/>
                <a:ea typeface="ヒラギノ角ゴ ProN W6" charset="0"/>
                <a:cs typeface="ヒラギノ角ゴ ProN W6" charset="0"/>
              </a:rPr>
              <a:t>                  </a:t>
            </a:r>
            <a:r>
              <a:rPr lang="en-US" sz="1800" b="1" dirty="0" smtClean="0">
                <a:solidFill>
                  <a:srgbClr val="3A4443"/>
                </a:solidFill>
                <a:latin typeface="+mn-lt"/>
                <a:ea typeface="ヒラギノ角ゴ ProN W6" charset="0"/>
                <a:cs typeface="ヒラギノ角ゴ ProN W6" charset="0"/>
              </a:rPr>
              <a:t> </a:t>
            </a:r>
            <a:endParaRPr lang="en-US" sz="1800" b="1" dirty="0">
              <a:solidFill>
                <a:srgbClr val="3A4443"/>
              </a:solidFill>
              <a:latin typeface="+mn-lt"/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852613"/>
            <a:ext cx="7086600" cy="4352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914400"/>
            <a:ext cx="6934200" cy="838200"/>
          </a:xfrm>
        </p:spPr>
        <p:txBody>
          <a:bodyPr tIns="199224"/>
          <a:lstStyle/>
          <a:p>
            <a:pPr eaLnBrk="1" hangingPunct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Source Separated Food 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2066925"/>
            <a:ext cx="5703888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914400"/>
            <a:ext cx="6662738" cy="609600"/>
          </a:xfrm>
        </p:spPr>
        <p:txBody>
          <a:bodyPr tIns="199224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Lucida Grande"/>
                <a:ea typeface="ヒラギノ角ゴ ProN W6" charset="0"/>
                <a:cs typeface="ヒラギノ角ゴ ProN W6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Lucida Grande"/>
                <a:ea typeface="ヒラギノ角ゴ ProN W6" charset="0"/>
                <a:cs typeface="ヒラギノ角ゴ ProN W6" charset="0"/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Receiving Building Inspection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/>
            </a:r>
            <a:b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Lucida Grande"/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6172200" cy="4629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990600"/>
            <a:ext cx="6586538" cy="538163"/>
          </a:xfrm>
        </p:spPr>
        <p:txBody>
          <a:bodyPr tIns="199224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Blending and Shredding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6096000" cy="457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286000" y="990600"/>
            <a:ext cx="5791200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126648" rIns="90000" bIns="45000"/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MS Gothic" charset="-128"/>
              </a:rPr>
              <a:t>Biofilter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MS Gothic" charset="-128"/>
              </a:rPr>
              <a:t> Odor Control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6478588" cy="4303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914400"/>
            <a:ext cx="6586538" cy="614363"/>
          </a:xfrm>
        </p:spPr>
        <p:txBody>
          <a:bodyPr tIns="199224"/>
          <a:lstStyle/>
          <a:p>
            <a:pPr eaLnBrk="1" hangingPunct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Gore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 Covers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685800"/>
            <a:ext cx="6515100" cy="1079500"/>
          </a:xfrm>
        </p:spPr>
        <p:txBody>
          <a:bodyPr tIns="158400"/>
          <a:lstStyle/>
          <a:p>
            <a:pPr eaLnBrk="1" hangingPunct="1">
              <a:lnSpc>
                <a:spcPct val="75000"/>
              </a:lnSpc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GORE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™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 COVER SYSTEM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" y="1828800"/>
            <a:ext cx="8356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990600"/>
            <a:ext cx="6586538" cy="685800"/>
          </a:xfrm>
        </p:spPr>
        <p:txBody>
          <a:bodyPr tIns="199224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Compost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 Screening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981200"/>
            <a:ext cx="5707063" cy="427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1038"/>
            <a:ext cx="6586538" cy="1076325"/>
          </a:xfrm>
        </p:spPr>
        <p:txBody>
          <a:bodyPr tIns="199224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The End Result 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975" y="2101850"/>
            <a:ext cx="66230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1038"/>
            <a:ext cx="6586538" cy="1076325"/>
          </a:xfrm>
        </p:spPr>
        <p:txBody>
          <a:bodyPr tIns="182088"/>
          <a:lstStyle/>
          <a:p>
            <a:pPr eaLnBrk="1">
              <a:lnSpc>
                <a:spcPct val="66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Super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N W6" charset="0"/>
                <a:cs typeface="ヒラギノ角ゴ ProN W6" charset="0"/>
              </a:rPr>
              <a:t> Cooper the Compost Dog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388" y="19050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648450" cy="3886200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Mutual Benefits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Peninsula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800" b="1" dirty="0" smtClean="0">
                <a:solidFill>
                  <a:srgbClr val="333300"/>
                </a:solidFill>
              </a:rPr>
              <a:t>Successful Project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800" b="1" dirty="0" smtClean="0">
                <a:solidFill>
                  <a:srgbClr val="333300"/>
                </a:solidFill>
              </a:rPr>
              <a:t>Neighborhood Support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800" b="1" dirty="0" smtClean="0">
                <a:solidFill>
                  <a:srgbClr val="333300"/>
                </a:solidFill>
              </a:rPr>
              <a:t>Committed Local workforce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Southbridge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800" b="1" dirty="0" smtClean="0">
                <a:solidFill>
                  <a:srgbClr val="333300"/>
                </a:solidFill>
              </a:rPr>
              <a:t>Neighborhood Protection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800" b="1" dirty="0" smtClean="0">
                <a:solidFill>
                  <a:srgbClr val="333300"/>
                </a:solidFill>
              </a:rPr>
              <a:t>Green Industry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800" b="1" dirty="0" smtClean="0">
                <a:solidFill>
                  <a:srgbClr val="333300"/>
                </a:solidFill>
              </a:rPr>
              <a:t>Jobs</a:t>
            </a:r>
            <a:endParaRPr lang="en-US" sz="2800" b="1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681038"/>
            <a:ext cx="6584950" cy="919162"/>
          </a:xfrm>
        </p:spPr>
        <p:txBody>
          <a:bodyPr tIns="181080"/>
          <a:lstStyle/>
          <a:p>
            <a:pPr eaLnBrk="1">
              <a:lnSpc>
                <a:spcPct val="70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ヒラギノ角ゴ ProN W6" charset="0"/>
                <a:cs typeface="Arial" pitchFamily="34" charset="0"/>
              </a:rPr>
              <a:t>Location Map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ヒラギノ角ゴ ProN W6" charset="0"/>
              <a:cs typeface="Arial" pitchFamily="34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64944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1038"/>
            <a:ext cx="6586538" cy="1076325"/>
          </a:xfrm>
        </p:spPr>
        <p:txBody>
          <a:bodyPr tIns="181080"/>
          <a:lstStyle/>
          <a:p>
            <a:pPr eaLnBrk="1">
              <a:lnSpc>
                <a:spcPct val="70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Site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ヒラギノ角ゴ ProN W6" charset="0"/>
                <a:cs typeface="ヒラギノ角ゴ ProN W6" charset="0"/>
              </a:rPr>
              <a:t>Specific Issues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905000" y="2066925"/>
            <a:ext cx="6878638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168" rIns="90000" bIns="45000"/>
          <a:lstStyle>
            <a:lvl1pPr marL="250825" indent="-25082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03238" algn="l"/>
                <a:tab pos="1073150" algn="l"/>
                <a:tab pos="1987550" algn="l"/>
                <a:tab pos="2901950" algn="l"/>
                <a:tab pos="3816350" algn="l"/>
                <a:tab pos="4730750" algn="l"/>
                <a:tab pos="5645150" algn="l"/>
                <a:tab pos="6559550" algn="l"/>
                <a:tab pos="7473950" algn="l"/>
                <a:tab pos="8388350" algn="l"/>
                <a:tab pos="9302750" algn="l"/>
                <a:tab pos="1021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spcBef>
                <a:spcPts val="600"/>
              </a:spcBef>
            </a:pPr>
            <a:endParaRPr lang="en-US" altLang="en-US" sz="2400">
              <a:solidFill>
                <a:srgbClr val="493000"/>
              </a:solidFill>
            </a:endParaRPr>
          </a:p>
          <a:p>
            <a:pPr eaLnBrk="1">
              <a:spcBef>
                <a:spcPts val="600"/>
              </a:spcBef>
            </a:pPr>
            <a:endParaRPr lang="en-US" altLang="en-US" sz="2400">
              <a:solidFill>
                <a:srgbClr val="493000"/>
              </a:solidFill>
            </a:endParaRPr>
          </a:p>
          <a:p>
            <a:pPr eaLnBrk="1">
              <a:spcBef>
                <a:spcPts val="600"/>
              </a:spcBef>
              <a:buClr>
                <a:srgbClr val="00D3D1"/>
              </a:buClr>
              <a:buSzPct val="125000"/>
              <a:buFont typeface="Times New Roman" panose="02020603050405020304" pitchFamily="18" charset="0"/>
              <a:buChar char="-"/>
            </a:pPr>
            <a:r>
              <a:rPr lang="en-US" altLang="en-US" sz="2400">
                <a:solidFill>
                  <a:srgbClr val="493000"/>
                </a:solidFill>
              </a:rPr>
              <a:t>Zoning - Heavy Industrial</a:t>
            </a:r>
          </a:p>
          <a:p>
            <a:pPr eaLnBrk="1">
              <a:spcBef>
                <a:spcPts val="600"/>
              </a:spcBef>
              <a:buClr>
                <a:srgbClr val="00D3D1"/>
              </a:buClr>
              <a:buSzPct val="125000"/>
              <a:buFont typeface="Times New Roman" panose="02020603050405020304" pitchFamily="18" charset="0"/>
              <a:buChar char="-"/>
            </a:pPr>
            <a:r>
              <a:rPr lang="en-US" altLang="en-US" sz="2400">
                <a:solidFill>
                  <a:srgbClr val="493000"/>
                </a:solidFill>
              </a:rPr>
              <a:t>Proximity to Residential </a:t>
            </a:r>
          </a:p>
          <a:p>
            <a:pPr eaLnBrk="1">
              <a:spcBef>
                <a:spcPts val="600"/>
              </a:spcBef>
              <a:buClr>
                <a:srgbClr val="00D3D1"/>
              </a:buClr>
              <a:buSzPct val="125000"/>
              <a:buFont typeface="Times New Roman" panose="02020603050405020304" pitchFamily="18" charset="0"/>
              <a:buChar char="-"/>
            </a:pPr>
            <a:r>
              <a:rPr lang="en-US" altLang="en-US" sz="2400">
                <a:solidFill>
                  <a:srgbClr val="493000"/>
                </a:solidFill>
              </a:rPr>
              <a:t>DNREC Permit Requirements</a:t>
            </a:r>
          </a:p>
          <a:p>
            <a:pPr eaLnBrk="1">
              <a:spcBef>
                <a:spcPts val="600"/>
              </a:spcBef>
              <a:buClr>
                <a:srgbClr val="00D3D1"/>
              </a:buClr>
              <a:buSzPct val="125000"/>
              <a:buFont typeface="Times New Roman" panose="02020603050405020304" pitchFamily="18" charset="0"/>
              <a:buChar char="-"/>
            </a:pPr>
            <a:r>
              <a:rPr lang="en-US" altLang="en-US" sz="2400">
                <a:solidFill>
                  <a:srgbClr val="493000"/>
                </a:solidFill>
              </a:rPr>
              <a:t>Neighborhood Support - Community Benefits   Agreement </a:t>
            </a:r>
          </a:p>
          <a:p>
            <a:pPr eaLnBrk="1">
              <a:lnSpc>
                <a:spcPct val="82000"/>
              </a:lnSpc>
              <a:spcBef>
                <a:spcPts val="60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493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Southbridge Community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5" name="Content Placeholder 3" descr="Neighborhoo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1538" y="1676400"/>
            <a:ext cx="6545262" cy="46688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14400"/>
            <a:ext cx="5638800" cy="841375"/>
          </a:xfrm>
        </p:spPr>
        <p:txBody>
          <a:bodyPr wrap="none"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</a:rPr>
              <a:t>Southbridge</a:t>
            </a:r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</a:rPr>
              <a:t>Community</a:t>
            </a:r>
            <a:endParaRPr lang="en-US" sz="3600" b="1" dirty="0">
              <a:ln w="12700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219" name="Content Placeholder 3" descr="Schoo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1538" y="2066925"/>
            <a:ext cx="6240462" cy="427831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Challenges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endParaRPr lang="en-US" dirty="0" smtClean="0"/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-</a:t>
            </a:r>
            <a:r>
              <a:rPr lang="en-US" dirty="0" smtClean="0"/>
              <a:t> Past Experience and Abuses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-</a:t>
            </a:r>
            <a:r>
              <a:rPr lang="en-US" dirty="0" smtClean="0"/>
              <a:t> Fear of Unknown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-</a:t>
            </a:r>
            <a:r>
              <a:rPr lang="en-US" dirty="0" smtClean="0"/>
              <a:t> Impact to Community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-</a:t>
            </a:r>
            <a:r>
              <a:rPr lang="en-US" dirty="0" smtClean="0"/>
              <a:t> Benefit to Community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Former Use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1600200"/>
            <a:ext cx="624840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7AC14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9800" y="914400"/>
            <a:ext cx="6584950" cy="841375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Pre-Construction View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291" name="Content Placeholder 3" descr="P416007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2133600"/>
            <a:ext cx="594360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176</Words>
  <Application>Microsoft Office PowerPoint</Application>
  <PresentationFormat>On-screen Show (4:3)</PresentationFormat>
  <Paragraphs>102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MS Gothic</vt:lpstr>
      <vt:lpstr>ヒラギノ角ゴ ProN W3</vt:lpstr>
      <vt:lpstr>Times New Roman</vt:lpstr>
      <vt:lpstr>ヒラギノ角ゴ ProN W6</vt:lpstr>
      <vt:lpstr>Arial Unicode MS</vt:lpstr>
      <vt:lpstr>Lucida Grande</vt:lpstr>
      <vt:lpstr>Office Theme</vt:lpstr>
      <vt:lpstr>1_Office Theme</vt:lpstr>
      <vt:lpstr>2_Office Theme</vt:lpstr>
      <vt:lpstr>PowerPoint Presentation</vt:lpstr>
      <vt:lpstr>Aerial View of                  Wilmington Facility                    </vt:lpstr>
      <vt:lpstr>Location Map</vt:lpstr>
      <vt:lpstr>Site Specific Issues</vt:lpstr>
      <vt:lpstr>Southbridge Community</vt:lpstr>
      <vt:lpstr>Southbridge Community</vt:lpstr>
      <vt:lpstr>Challenges</vt:lpstr>
      <vt:lpstr>Former Use</vt:lpstr>
      <vt:lpstr>Pre-Construction View</vt:lpstr>
      <vt:lpstr>Answers</vt:lpstr>
      <vt:lpstr>Nantucket Compost Facility</vt:lpstr>
      <vt:lpstr>PowerPoint Presentation</vt:lpstr>
      <vt:lpstr>Community Benefits Agreement</vt:lpstr>
      <vt:lpstr>Groundbreaking speaker  Governor Jack Markell</vt:lpstr>
      <vt:lpstr>Earth Day Speaker   Hanifa Shabazz</vt:lpstr>
      <vt:lpstr>Educating Students </vt:lpstr>
      <vt:lpstr>Completed WORC Facility</vt:lpstr>
      <vt:lpstr>Weighing Inbound Food</vt:lpstr>
      <vt:lpstr>Receiving Building</vt:lpstr>
      <vt:lpstr>Source Separated Food </vt:lpstr>
      <vt:lpstr> Receiving Building Inspection </vt:lpstr>
      <vt:lpstr>Blending and Shredding</vt:lpstr>
      <vt:lpstr>PowerPoint Presentation</vt:lpstr>
      <vt:lpstr>Gore Covers</vt:lpstr>
      <vt:lpstr>GORE™ COVER SYSTEM</vt:lpstr>
      <vt:lpstr>Compost Screening</vt:lpstr>
      <vt:lpstr>The End Result </vt:lpstr>
      <vt:lpstr>Super Cooper the Compost Dog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Pease Family</dc:creator>
  <cp:lastModifiedBy>Dombalagian, Onnig H</cp:lastModifiedBy>
  <cp:revision>65</cp:revision>
  <cp:lastPrinted>1601-01-01T00:00:00Z</cp:lastPrinted>
  <dcterms:created xsi:type="dcterms:W3CDTF">1601-01-01T00:00:00Z</dcterms:created>
  <dcterms:modified xsi:type="dcterms:W3CDTF">2019-07-15T15:48:49Z</dcterms:modified>
</cp:coreProperties>
</file>